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1396325" cy="30267275"/>
  <p:notesSz cx="6858000" cy="9144000"/>
  <p:defaultTextStyle>
    <a:defPPr>
      <a:defRPr lang="en-US"/>
    </a:defPPr>
    <a:lvl1pPr marL="0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1pPr>
    <a:lvl2pPr marL="217072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2pPr>
    <a:lvl3pPr marL="434145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3pPr>
    <a:lvl4pPr marL="651216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4pPr>
    <a:lvl5pPr marL="868288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5pPr>
    <a:lvl6pPr marL="1085360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6pPr>
    <a:lvl7pPr marL="1302433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7pPr>
    <a:lvl8pPr marL="1519504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8pPr>
    <a:lvl9pPr marL="1736576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3" userDrawn="1">
          <p15:clr>
            <a:srgbClr val="A4A3A4"/>
          </p15:clr>
        </p15:guide>
        <p15:guide id="2" pos="67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947" autoAdjust="0"/>
  </p:normalViewPr>
  <p:slideViewPr>
    <p:cSldViewPr showGuides="1">
      <p:cViewPr varScale="1">
        <p:scale>
          <a:sx n="17" d="100"/>
          <a:sy n="17" d="100"/>
        </p:scale>
        <p:origin x="2298" y="54"/>
      </p:cViewPr>
      <p:guideLst>
        <p:guide orient="horz" pos="9533"/>
        <p:guide pos="67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IN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IN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45916E6-E8A7-45C8-B251-EDDD6AA60402}" type="slidenum">
              <a:rPr lang="en-IN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647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1pPr>
    <a:lvl2pPr marL="217072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2pPr>
    <a:lvl3pPr marL="434145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3pPr>
    <a:lvl4pPr marL="651216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4pPr>
    <a:lvl5pPr marL="868288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5pPr>
    <a:lvl6pPr marL="1085360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6pPr>
    <a:lvl7pPr marL="1302433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7pPr>
    <a:lvl8pPr marL="1519504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8pPr>
    <a:lvl9pPr marL="1736576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567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69822" y="7082229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1069822" y="16251453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10936835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1069816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5" name="Pictur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4865424" y="7082225"/>
            <a:ext cx="11664963" cy="17554622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4865424" y="7082225"/>
            <a:ext cx="11664963" cy="1755462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1069822" y="7082230"/>
            <a:ext cx="19256517" cy="1755495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069816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0936835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729362" y="4381539"/>
            <a:ext cx="19937437" cy="5598982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1069816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10936835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069816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10936835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1069822" y="16251453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29362" y="4381539"/>
            <a:ext cx="19937437" cy="12078443"/>
          </a:xfrm>
          <a:prstGeom prst="rect">
            <a:avLst/>
          </a:prstGeom>
        </p:spPr>
        <p:txBody>
          <a:bodyPr lIns="487440" tIns="487440" rIns="487440" bIns="487440" anchor="b"/>
          <a:lstStyle/>
          <a:p>
            <a:r>
              <a:rPr lang="en-IN" sz="12693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ldNum"/>
          </p:nvPr>
        </p:nvSpPr>
        <p:spPr>
          <a:xfrm>
            <a:off x="19824945" y="27441138"/>
            <a:ext cx="1283744" cy="2315725"/>
          </a:xfrm>
          <a:prstGeom prst="rect">
            <a:avLst/>
          </a:prstGeom>
        </p:spPr>
        <p:txBody>
          <a:bodyPr lIns="487440" tIns="487440" rIns="487440" bIns="487440" anchor="ctr"/>
          <a:lstStyle/>
          <a:p>
            <a:pPr>
              <a:lnSpc>
                <a:spcPct val="100000"/>
              </a:lnSpc>
            </a:pPr>
            <a:fld id="{D947A323-11F2-46F4-9240-370675176F29}" type="slidenum">
              <a:rPr lang="en-IN" sz="642">
                <a:solidFill>
                  <a:srgbClr val="000000"/>
                </a:solidFill>
                <a:latin typeface="Arial"/>
                <a:ea typeface="Arial"/>
              </a:rPr>
              <a:t>‹#›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642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642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642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642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19042" rtl="0" eaLnBrk="1" latinLnBrk="0" hangingPunct="1">
        <a:lnSpc>
          <a:spcPct val="90000"/>
        </a:lnSpc>
        <a:spcBef>
          <a:spcPct val="0"/>
        </a:spcBef>
        <a:buNone/>
        <a:defRPr sz="20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4760" indent="-104760" algn="l" defTabSz="419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283" kern="1200">
          <a:solidFill>
            <a:schemeClr val="tx1"/>
          </a:solidFill>
          <a:latin typeface="+mn-lt"/>
          <a:ea typeface="+mn-ea"/>
          <a:cs typeface="+mn-cs"/>
        </a:defRPr>
      </a:lvl1pPr>
      <a:lvl2pPr marL="314282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23802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917" kern="1200">
          <a:solidFill>
            <a:schemeClr val="tx1"/>
          </a:solidFill>
          <a:latin typeface="+mn-lt"/>
          <a:ea typeface="+mn-ea"/>
          <a:cs typeface="+mn-cs"/>
        </a:defRPr>
      </a:lvl3pPr>
      <a:lvl4pPr marL="733324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4pPr>
      <a:lvl5pPr marL="942845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5pPr>
      <a:lvl6pPr marL="1152366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6pPr>
      <a:lvl7pPr marL="1361888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7pPr>
      <a:lvl8pPr marL="1571409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8pPr>
      <a:lvl9pPr marL="1780930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1pPr>
      <a:lvl2pPr marL="209522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2pPr>
      <a:lvl3pPr marL="419042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3pPr>
      <a:lvl4pPr marL="628564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4pPr>
      <a:lvl5pPr marL="838084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5pPr>
      <a:lvl6pPr marL="1047606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6pPr>
      <a:lvl7pPr marL="1257126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7pPr>
      <a:lvl8pPr marL="1466648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8pPr>
      <a:lvl9pPr marL="1676168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8"/>
          <p:cNvSpPr/>
          <p:nvPr/>
        </p:nvSpPr>
        <p:spPr>
          <a:xfrm>
            <a:off x="12054136" y="9106191"/>
            <a:ext cx="5560005" cy="564135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00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00000"/>
              </a:lnSpc>
            </a:pPr>
            <a:endParaRPr sz="392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8151" y="3337840"/>
            <a:ext cx="20565596" cy="26633102"/>
            <a:chOff x="428151" y="3337840"/>
            <a:chExt cx="20565596" cy="26633102"/>
          </a:xfrm>
        </p:grpSpPr>
        <p:grpSp>
          <p:nvGrpSpPr>
            <p:cNvPr id="8" name="Group 7"/>
            <p:cNvGrpSpPr/>
            <p:nvPr/>
          </p:nvGrpSpPr>
          <p:grpSpPr>
            <a:xfrm>
              <a:off x="7325786" y="3337840"/>
              <a:ext cx="6771626" cy="26633102"/>
              <a:chOff x="7325786" y="3337840"/>
              <a:chExt cx="6771626" cy="26633102"/>
            </a:xfrm>
          </p:grpSpPr>
          <p:sp>
            <p:nvSpPr>
              <p:cNvPr id="44" name="CustomShape 3"/>
              <p:cNvSpPr/>
              <p:nvPr/>
            </p:nvSpPr>
            <p:spPr>
              <a:xfrm>
                <a:off x="7330852" y="3337840"/>
                <a:ext cx="6766560" cy="266088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2" name="CustomShape 11"/>
              <p:cNvSpPr/>
              <p:nvPr/>
            </p:nvSpPr>
            <p:spPr>
              <a:xfrm>
                <a:off x="7325786" y="29791752"/>
                <a:ext cx="6766560" cy="17919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</p:sp>
        </p:grpSp>
        <p:grpSp>
          <p:nvGrpSpPr>
            <p:cNvPr id="3" name="Group 2"/>
            <p:cNvGrpSpPr/>
            <p:nvPr/>
          </p:nvGrpSpPr>
          <p:grpSpPr>
            <a:xfrm>
              <a:off x="14218651" y="3353080"/>
              <a:ext cx="6775096" cy="26555558"/>
              <a:chOff x="14218651" y="3353080"/>
              <a:chExt cx="6775096" cy="26555558"/>
            </a:xfrm>
          </p:grpSpPr>
          <p:sp>
            <p:nvSpPr>
              <p:cNvPr id="46" name="CustomShape 5"/>
              <p:cNvSpPr/>
              <p:nvPr/>
            </p:nvSpPr>
            <p:spPr>
              <a:xfrm>
                <a:off x="14218651" y="3353080"/>
                <a:ext cx="6762622" cy="26541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3" name="CustomShape 12"/>
              <p:cNvSpPr/>
              <p:nvPr/>
            </p:nvSpPr>
            <p:spPr>
              <a:xfrm>
                <a:off x="14226759" y="29776414"/>
                <a:ext cx="6766560" cy="13222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r>
                  <a:rPr lang="fa-IR" dirty="0" smtClean="0"/>
                  <a:t> </a:t>
                </a:r>
                <a:endParaRPr lang="en-US" dirty="0"/>
              </a:p>
            </p:txBody>
          </p:sp>
          <p:sp>
            <p:nvSpPr>
              <p:cNvPr id="38" name="CustomShape 12"/>
              <p:cNvSpPr/>
              <p:nvPr/>
            </p:nvSpPr>
            <p:spPr>
              <a:xfrm>
                <a:off x="15747737" y="29698710"/>
                <a:ext cx="5246010" cy="10626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</p:sp>
        </p:grpSp>
        <p:grpSp>
          <p:nvGrpSpPr>
            <p:cNvPr id="9" name="Group 8"/>
            <p:cNvGrpSpPr/>
            <p:nvPr/>
          </p:nvGrpSpPr>
          <p:grpSpPr>
            <a:xfrm>
              <a:off x="428151" y="3337840"/>
              <a:ext cx="6777446" cy="26617215"/>
              <a:chOff x="428151" y="3337840"/>
              <a:chExt cx="6777446" cy="26617215"/>
            </a:xfrm>
          </p:grpSpPr>
          <p:sp>
            <p:nvSpPr>
              <p:cNvPr id="45" name="CustomShape 4"/>
              <p:cNvSpPr/>
              <p:nvPr/>
            </p:nvSpPr>
            <p:spPr>
              <a:xfrm>
                <a:off x="436467" y="3337840"/>
                <a:ext cx="6766560" cy="266088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1" name="CustomShape 10"/>
              <p:cNvSpPr/>
              <p:nvPr/>
            </p:nvSpPr>
            <p:spPr>
              <a:xfrm>
                <a:off x="439037" y="29817895"/>
                <a:ext cx="6766560" cy="13716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</p:sp>
          <p:sp>
            <p:nvSpPr>
              <p:cNvPr id="39" name="CustomShape 12"/>
              <p:cNvSpPr/>
              <p:nvPr/>
            </p:nvSpPr>
            <p:spPr>
              <a:xfrm>
                <a:off x="428151" y="29722521"/>
                <a:ext cx="5246010" cy="10626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</p:sp>
        </p:grpSp>
      </p:grpSp>
      <p:sp>
        <p:nvSpPr>
          <p:cNvPr id="85" name="Rounded Rectangle 84"/>
          <p:cNvSpPr/>
          <p:nvPr/>
        </p:nvSpPr>
        <p:spPr>
          <a:xfrm>
            <a:off x="7628883" y="3833333"/>
            <a:ext cx="6126480" cy="106055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روش های بهبود شرایط استارتاپ ها	   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7778032" y="17710277"/>
            <a:ext cx="5889771" cy="6633070"/>
          </a:xfrm>
          <a:prstGeom prst="round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en-US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60" name="CustomShape 26"/>
          <p:cNvSpPr/>
          <p:nvPr/>
        </p:nvSpPr>
        <p:spPr>
          <a:xfrm>
            <a:off x="7674590" y="5535077"/>
            <a:ext cx="6109934" cy="22801243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742950" indent="-742950" algn="just" rtl="1">
              <a:lnSpc>
                <a:spcPct val="114000"/>
              </a:lnSpc>
              <a:buFont typeface="+mj-lt"/>
              <a:buAutoNum type="arabicPeriod"/>
            </a:pPr>
            <a:r>
              <a:rPr lang="fa-IR" sz="3600" b="1" u="sng" dirty="0" smtClean="0">
                <a:cs typeface="B Nazanin" panose="00000400000000000000" pitchFamily="2" charset="-78"/>
              </a:rPr>
              <a:t>مراکز شتابدهنده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سرمایه گذاری اولیه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مشاوره فنی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مشاوره کسب و کاری و بازاریابی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سهیم شدن در ریسک های کسب و کار نوپا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>
              <a:cs typeface="B Nazanin" panose="00000400000000000000" pitchFamily="2" charset="-78"/>
            </a:endParaRPr>
          </a:p>
          <a:p>
            <a:pPr lvl="3" algn="just" rtl="1">
              <a:lnSpc>
                <a:spcPct val="114000"/>
              </a:lnSpc>
            </a:pPr>
            <a:endParaRPr lang="fa-IR" sz="3600" dirty="0">
              <a:cs typeface="B Nazanin" panose="00000400000000000000" pitchFamily="2" charset="-78"/>
            </a:endParaRPr>
          </a:p>
          <a:p>
            <a:pPr marL="742950" indent="-742950" algn="just" rtl="1">
              <a:lnSpc>
                <a:spcPct val="114000"/>
              </a:lnSpc>
              <a:buFont typeface="+mj-lt"/>
              <a:buAutoNum type="arabicPeriod"/>
            </a:pPr>
            <a:r>
              <a:rPr lang="fa-IR" sz="3600" b="1" u="sng" dirty="0" smtClean="0">
                <a:cs typeface="B Nazanin" panose="00000400000000000000" pitchFamily="2" charset="-78"/>
              </a:rPr>
              <a:t>مراکز رشد و پارک های فناوری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ارزیابی کیفیت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کمک در عرضه محصول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هدایت ایده ها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کاهش نرخ شکست هنگام مواجهه با رقبا بازار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ارائه خدمات مشاوره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>
              <a:cs typeface="B Nazanin" panose="00000400000000000000" pitchFamily="2" charset="-78"/>
            </a:endParaRP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 smtClean="0">
              <a:cs typeface="B Nazanin" panose="00000400000000000000" pitchFamily="2" charset="-78"/>
            </a:endParaRPr>
          </a:p>
          <a:p>
            <a:pPr marL="742950" indent="-742950" algn="just" rtl="1">
              <a:lnSpc>
                <a:spcPct val="114000"/>
              </a:lnSpc>
              <a:buFont typeface="+mj-lt"/>
              <a:buAutoNum type="arabicPeriod"/>
            </a:pPr>
            <a:r>
              <a:rPr lang="fa-IR" sz="3600" b="1" u="sng" dirty="0" smtClean="0">
                <a:cs typeface="B Nazanin" panose="00000400000000000000" pitchFamily="2" charset="-78"/>
              </a:rPr>
              <a:t>ارائه خدمات برای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سرمایه گذاران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استارتاپ ها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متخصصان</a:t>
            </a:r>
          </a:p>
          <a:p>
            <a:pPr marL="1394166" lvl="3" indent="-742950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ایده پردازان</a:t>
            </a:r>
            <a:endParaRPr lang="fa-IR" sz="3600" dirty="0">
              <a:cs typeface="B Nazanin" panose="00000400000000000000" pitchFamily="2" charset="-78"/>
            </a:endParaRPr>
          </a:p>
          <a:p>
            <a:pPr marL="742950" indent="-742950" algn="r" rtl="1">
              <a:lnSpc>
                <a:spcPct val="115000"/>
              </a:lnSpc>
              <a:buFont typeface="+mj-lt"/>
              <a:buAutoNum type="arabicPeriod"/>
            </a:pPr>
            <a:endParaRPr lang="fa-IR" sz="3600" b="1" dirty="0">
              <a:cs typeface="B Nazanin" panose="00000400000000000000" pitchFamily="2" charset="-78"/>
            </a:endParaRPr>
          </a:p>
        </p:txBody>
      </p:sp>
      <p:sp>
        <p:nvSpPr>
          <p:cNvPr id="64" name="CustomShape 26"/>
          <p:cNvSpPr/>
          <p:nvPr/>
        </p:nvSpPr>
        <p:spPr>
          <a:xfrm>
            <a:off x="744930" y="5566881"/>
            <a:ext cx="6111749" cy="10165029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پروژه شناخت، جمع آوری و تحلیل داده ها دراکوسیستم کارآفرینی  </a:t>
            </a:r>
          </a:p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بررسی اکوسیستم های استارتاپی سایر کشورها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استخراج مشکلات و موانع ایجاد و رشد استارتاپ ها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استخراج پتانسیل های موجود در استان های کشور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ارائه راهکارهایی جهت بهبود شرایط</a:t>
            </a:r>
            <a:endParaRPr lang="fa-IR" sz="3600" dirty="0">
              <a:cs typeface="B Nazanin" panose="00000400000000000000" pitchFamily="2" charset="-78"/>
            </a:endParaRPr>
          </a:p>
          <a:p>
            <a:pPr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74" name="CustomShape 26"/>
          <p:cNvSpPr/>
          <p:nvPr/>
        </p:nvSpPr>
        <p:spPr>
          <a:xfrm>
            <a:off x="1849743" y="19194628"/>
            <a:ext cx="4714215" cy="2060561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ctr" rtl="1">
              <a:lnSpc>
                <a:spcPct val="115000"/>
              </a:lnSpc>
            </a:pPr>
            <a:endParaRPr sz="1283" dirty="0">
              <a:cs typeface="B Titr" panose="00000700000000000000" pitchFamily="2" charset="-78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719135" y="3904242"/>
            <a:ext cx="6126480" cy="15446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   شرح فعالیت انجام شده و نتایج 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4821" y="411366"/>
            <a:ext cx="19902237" cy="2651760"/>
            <a:chOff x="763872" y="373101"/>
            <a:chExt cx="19902237" cy="2651760"/>
          </a:xfrm>
        </p:grpSpPr>
        <p:sp>
          <p:nvSpPr>
            <p:cNvPr id="42" name="CustomShape 1"/>
            <p:cNvSpPr/>
            <p:nvPr/>
          </p:nvSpPr>
          <p:spPr>
            <a:xfrm>
              <a:off x="2917096" y="373101"/>
              <a:ext cx="15602666" cy="265049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</p:sp>
        <p:sp>
          <p:nvSpPr>
            <p:cNvPr id="47" name="CustomShape 6"/>
            <p:cNvSpPr/>
            <p:nvPr/>
          </p:nvSpPr>
          <p:spPr>
            <a:xfrm>
              <a:off x="4039712" y="912058"/>
              <a:ext cx="13386945" cy="932085"/>
            </a:xfrm>
            <a:prstGeom prst="rect">
              <a:avLst/>
            </a:prstGeom>
            <a:noFill/>
            <a:ln>
              <a:noFill/>
            </a:ln>
          </p:spPr>
          <p:txBody>
            <a:bodyPr tIns="41910" bIns="41910"/>
            <a:lstStyle/>
            <a:p>
              <a:pPr algn="ctr" rtl="1"/>
              <a:r>
                <a:rPr lang="fa-IR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anose="020B0806030902050204" pitchFamily="34" charset="0"/>
                  <a:cs typeface="B Titr" panose="00000700000000000000" pitchFamily="2" charset="-78"/>
                </a:rPr>
                <a:t>کسب و کارهای نوپا</a:t>
              </a:r>
              <a:endParaRPr lang="fa-IR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anose="020B0806030902050204" pitchFamily="34" charset="0"/>
                <a:cs typeface="B Titr" panose="00000700000000000000" pitchFamily="2" charset="-78"/>
              </a:endParaRPr>
            </a:p>
            <a:p>
              <a:pPr>
                <a:lnSpc>
                  <a:spcPct val="100000"/>
                </a:lnSpc>
              </a:pPr>
              <a:endParaRPr lang="fa-IR" sz="5400" dirty="0">
                <a:solidFill>
                  <a:schemeClr val="bg1"/>
                </a:solidFill>
              </a:endParaRPr>
            </a:p>
          </p:txBody>
        </p:sp>
        <p:sp>
          <p:nvSpPr>
            <p:cNvPr id="48" name="CustomShape 7"/>
            <p:cNvSpPr/>
            <p:nvPr/>
          </p:nvSpPr>
          <p:spPr>
            <a:xfrm>
              <a:off x="2870377" y="2126657"/>
              <a:ext cx="15618735" cy="564135"/>
            </a:xfrm>
            <a:prstGeom prst="rect">
              <a:avLst/>
            </a:prstGeom>
            <a:noFill/>
            <a:ln>
              <a:noFill/>
            </a:ln>
          </p:spPr>
          <p:txBody>
            <a:bodyPr tIns="41910" bIns="41910"/>
            <a:lstStyle/>
            <a:p>
              <a:pPr algn="ctr" rtl="1"/>
              <a:r>
                <a:rPr lang="fa-IR" sz="3600" b="1" dirty="0" smtClean="0">
                  <a:solidFill>
                    <a:schemeClr val="bg1"/>
                  </a:solidFill>
                  <a:cs typeface="B Nazanin" panose="00000400000000000000" pitchFamily="2" charset="-78"/>
                </a:rPr>
                <a:t>نازنین صراف زاده، دکتر صالح اعتمادی</a:t>
              </a:r>
              <a:endParaRPr lang="en-US" sz="3600" b="1" dirty="0">
                <a:solidFill>
                  <a:schemeClr val="bg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70" name="CustomShape 29"/>
            <p:cNvSpPr/>
            <p:nvPr/>
          </p:nvSpPr>
          <p:spPr>
            <a:xfrm>
              <a:off x="20501165" y="373101"/>
              <a:ext cx="164944" cy="265049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39" t="7587" r="14717" b="10663"/>
            <a:stretch/>
          </p:blipFill>
          <p:spPr>
            <a:xfrm>
              <a:off x="18645434" y="551730"/>
              <a:ext cx="1738299" cy="2271247"/>
            </a:xfrm>
            <a:prstGeom prst="rect">
              <a:avLst/>
            </a:prstGeom>
          </p:spPr>
        </p:pic>
        <p:sp>
          <p:nvSpPr>
            <p:cNvPr id="68" name="Rounded Rectangle 67"/>
            <p:cNvSpPr/>
            <p:nvPr/>
          </p:nvSpPr>
          <p:spPr>
            <a:xfrm>
              <a:off x="1049765" y="373101"/>
              <a:ext cx="1736489" cy="2511823"/>
            </a:xfrm>
            <a:prstGeom prst="roundRect">
              <a:avLst/>
            </a:prstGeom>
            <a:solidFill>
              <a:schemeClr val="bg1"/>
            </a:solidFill>
            <a:ln w="412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sz="2475" b="1" dirty="0">
                  <a:solidFill>
                    <a:srgbClr val="002060"/>
                  </a:solidFill>
                  <a:latin typeface="Oswald"/>
                  <a:ea typeface="Oswald"/>
                  <a:cs typeface="B Titr" panose="00000700000000000000" pitchFamily="2" charset="-78"/>
                </a:rPr>
                <a:t>عکس دانشجو</a:t>
              </a:r>
              <a:endParaRPr lang="en-US" sz="2475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endParaRPr>
            </a:p>
          </p:txBody>
        </p:sp>
        <p:sp>
          <p:nvSpPr>
            <p:cNvPr id="61" name="CustomShape 29"/>
            <p:cNvSpPr/>
            <p:nvPr/>
          </p:nvSpPr>
          <p:spPr>
            <a:xfrm>
              <a:off x="763872" y="373101"/>
              <a:ext cx="160222" cy="26517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</p:sp>
      </p:grpSp>
      <p:sp>
        <p:nvSpPr>
          <p:cNvPr id="63" name="Rounded Rectangle 62"/>
          <p:cNvSpPr/>
          <p:nvPr/>
        </p:nvSpPr>
        <p:spPr>
          <a:xfrm>
            <a:off x="705523" y="14357889"/>
            <a:ext cx="6153989" cy="125591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    کاستی ها/ چالش های صنعتی موجود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88" name="Text Box 262"/>
          <p:cNvSpPr txBox="1">
            <a:spLocks noChangeArrowheads="1"/>
          </p:cNvSpPr>
          <p:nvPr/>
        </p:nvSpPr>
        <p:spPr bwMode="auto">
          <a:xfrm>
            <a:off x="8425234" y="19546483"/>
            <a:ext cx="4608645" cy="6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775" tIns="104775" rIns="104775" bIns="104775" anchor="ctr" anchorCtr="1"/>
          <a:lstStyle>
            <a:lvl1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1"/>
            <a:endParaRPr lang="en-US" sz="2800" b="1" dirty="0">
              <a:latin typeface="Impact" panose="020B0806030902050204" pitchFamily="34" charset="0"/>
              <a:cs typeface="B Nazanin" panose="00000400000000000000" pitchFamily="2" charset="-78"/>
            </a:endParaRPr>
          </a:p>
        </p:txBody>
      </p:sp>
      <p:sp>
        <p:nvSpPr>
          <p:cNvPr id="89" name="CustomShape 26"/>
          <p:cNvSpPr/>
          <p:nvPr/>
        </p:nvSpPr>
        <p:spPr>
          <a:xfrm>
            <a:off x="744821" y="21744557"/>
            <a:ext cx="6098005" cy="7449969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تصویب قوانین جدیدی از سوی دولت جهت تسهیل فرایند توسعه کسب و کار و کارافرینی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توجه مضاعف به مناطق محروم و استان هایی که کمتر مورد توجه واقع شده اند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3-تربیت نیروی متخصص و </a:t>
            </a:r>
            <a:r>
              <a:rPr lang="fa-IR" sz="3600" dirty="0" smtClean="0">
                <a:cs typeface="B Nazanin" panose="00000400000000000000" pitchFamily="2" charset="-78"/>
              </a:rPr>
              <a:t>کارامد</a:t>
            </a:r>
          </a:p>
          <a:p>
            <a:pPr algn="just" rtl="1">
              <a:lnSpc>
                <a:spcPct val="115000"/>
              </a:lnSpc>
            </a:pPr>
            <a:r>
              <a:rPr lang="fa-IR" sz="3600">
                <a:cs typeface="B Nazanin" panose="00000400000000000000" pitchFamily="2" charset="-78"/>
              </a:rPr>
              <a:t>4-تقویت زیرساخت ها </a:t>
            </a:r>
            <a:endParaRPr lang="fa-IR" sz="3600" dirty="0">
              <a:cs typeface="B Nazanin" panose="00000400000000000000" pitchFamily="2" charset="-78"/>
            </a:endParaRPr>
          </a:p>
          <a:p>
            <a:pPr algn="just"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47549" y="18549705"/>
            <a:ext cx="6126480" cy="278020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    </a:t>
            </a:r>
          </a:p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     	        دستاوردها/پیشنهادها برای رفع چالش ها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69" name="CustomShape 26"/>
          <p:cNvSpPr/>
          <p:nvPr/>
        </p:nvSpPr>
        <p:spPr>
          <a:xfrm>
            <a:off x="777903" y="16141796"/>
            <a:ext cx="6098005" cy="2429463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</a:t>
            </a:r>
            <a:r>
              <a:rPr lang="fa-IR" sz="3600" dirty="0" smtClean="0">
                <a:cs typeface="B Nazanin" panose="00000400000000000000" pitchFamily="2" charset="-78"/>
              </a:rPr>
              <a:t>عدم وجود تجهیزات به تعداد مورد نیاز</a:t>
            </a:r>
            <a:endParaRPr lang="fa-IR" sz="3600" dirty="0">
              <a:cs typeface="B Nazanin" panose="00000400000000000000" pitchFamily="2" charset="-78"/>
            </a:endParaRP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</a:t>
            </a:r>
            <a:r>
              <a:rPr lang="fa-IR" sz="3600" dirty="0" smtClean="0">
                <a:cs typeface="B Nazanin" panose="00000400000000000000" pitchFamily="2" charset="-78"/>
              </a:rPr>
              <a:t>ضعف در زمان بندی</a:t>
            </a: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527869" y="3778919"/>
            <a:ext cx="6126480" cy="111741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خلاصه کارآموزی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14535309" y="12077719"/>
            <a:ext cx="6126480" cy="13801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معرفی محل کارآموزی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4495939" y="19565406"/>
            <a:ext cx="6126480" cy="9945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وظایف واحد کاراموزی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58" name="CustomShape 26"/>
          <p:cNvSpPr/>
          <p:nvPr/>
        </p:nvSpPr>
        <p:spPr>
          <a:xfrm>
            <a:off x="14527869" y="20908598"/>
            <a:ext cx="6098005" cy="8364450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</a:t>
            </a:r>
            <a:r>
              <a:rPr lang="fa-IR" sz="3600" dirty="0" smtClean="0">
                <a:cs typeface="B Nazanin" panose="00000400000000000000" pitchFamily="2" charset="-78"/>
              </a:rPr>
              <a:t>تسهیل همکاری حلقه های مختلف کسب و کار فاوا</a:t>
            </a:r>
            <a:endParaRPr lang="fa-IR" sz="3600" dirty="0">
              <a:cs typeface="B Nazanin" panose="00000400000000000000" pitchFamily="2" charset="-78"/>
            </a:endParaRP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</a:t>
            </a:r>
            <a:r>
              <a:rPr lang="fa-IR" sz="3600" dirty="0" smtClean="0">
                <a:cs typeface="B Nazanin" panose="00000400000000000000" pitchFamily="2" charset="-78"/>
              </a:rPr>
              <a:t>توانمندسازی فعالان زیست بوم کسب و کارنوپای فاوا </a:t>
            </a:r>
            <a:endParaRPr lang="fa-IR" sz="3600" dirty="0">
              <a:cs typeface="B Nazanin" panose="00000400000000000000" pitchFamily="2" charset="-78"/>
            </a:endParaRPr>
          </a:p>
          <a:p>
            <a:pPr algn="just" rtl="1">
              <a:lnSpc>
                <a:spcPct val="115000"/>
              </a:lnSpc>
            </a:pPr>
            <a:r>
              <a:rPr lang="fa-IR" sz="3600" dirty="0" smtClean="0">
                <a:cs typeface="B Nazanin" panose="00000400000000000000" pitchFamily="2" charset="-78"/>
              </a:rPr>
              <a:t>3-اثربخشی بر سیاست گذاری های دولت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 smtClean="0">
                <a:cs typeface="B Nazanin" panose="00000400000000000000" pitchFamily="2" charset="-78"/>
              </a:rPr>
              <a:t>4-تلاش جهت حفظ تعادل در بخش های مختلف زیست بوم کسب و کارهای نوپا و توجه به حلقه های ضعیف تر</a:t>
            </a:r>
            <a:endParaRPr lang="fa-IR" sz="3600" dirty="0">
              <a:cs typeface="B Nazanin" panose="00000400000000000000" pitchFamily="2" charset="-78"/>
            </a:endParaRPr>
          </a:p>
          <a:p>
            <a:pPr algn="just"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57" name="Text Box 262"/>
          <p:cNvSpPr txBox="1">
            <a:spLocks noChangeArrowheads="1"/>
          </p:cNvSpPr>
          <p:nvPr/>
        </p:nvSpPr>
        <p:spPr bwMode="auto">
          <a:xfrm>
            <a:off x="8371932" y="20864983"/>
            <a:ext cx="4715251" cy="57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775" tIns="104775" rIns="104775" bIns="104775" anchor="ctr" anchorCtr="1"/>
          <a:lstStyle>
            <a:lvl1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1"/>
            <a:endParaRPr lang="en-US" sz="2800" b="1" dirty="0">
              <a:latin typeface="Impact" panose="020B0806030902050204" pitchFamily="34" charset="0"/>
              <a:cs typeface="B Nazanin" panose="00000400000000000000" pitchFamily="2" charset="-78"/>
            </a:endParaRPr>
          </a:p>
        </p:txBody>
      </p:sp>
      <p:sp>
        <p:nvSpPr>
          <p:cNvPr id="65" name="CustomShape 24"/>
          <p:cNvSpPr/>
          <p:nvPr/>
        </p:nvSpPr>
        <p:spPr>
          <a:xfrm>
            <a:off x="14644147" y="5362405"/>
            <a:ext cx="5981727" cy="6147615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پروژه </a:t>
            </a:r>
            <a:r>
              <a:rPr lang="fa-IR" sz="3600" dirty="0">
                <a:cs typeface="B Nazanin" panose="00000400000000000000" pitchFamily="2" charset="-78"/>
              </a:rPr>
              <a:t>شناخت، جمع آوری و تحلیل داده </a:t>
            </a:r>
            <a:r>
              <a:rPr lang="fa-IR" sz="3600" dirty="0" smtClean="0">
                <a:cs typeface="B Nazanin" panose="00000400000000000000" pitchFamily="2" charset="-78"/>
              </a:rPr>
              <a:t>ها دراکوسیستم </a:t>
            </a:r>
            <a:r>
              <a:rPr lang="fa-IR" sz="3600" dirty="0">
                <a:cs typeface="B Nazanin" panose="00000400000000000000" pitchFamily="2" charset="-78"/>
              </a:rPr>
              <a:t>کارآفرینی  </a:t>
            </a:r>
          </a:p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بررسی اکوسیستم های استارتاپی سایر کشورها</a:t>
            </a: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67" name="CustomShape 26"/>
          <p:cNvSpPr/>
          <p:nvPr/>
        </p:nvSpPr>
        <p:spPr>
          <a:xfrm>
            <a:off x="14529318" y="13852551"/>
            <a:ext cx="6126479" cy="7197381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سازمان فناوری اطلاعات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دفتر همکاری های فراسازمانی دفتر ارتباط با صنعت دانشگاه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 smtClean="0">
                <a:cs typeface="B Nazanin" panose="00000400000000000000" pitchFamily="2" charset="-78"/>
              </a:rPr>
              <a:t>مرکز توانمندسازی و تسهیل گری کسب و کارهای نوپای فاوا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>
              <a:cs typeface="B Nazanin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6" t="11198" r="34758" b="12402"/>
          <a:stretch/>
        </p:blipFill>
        <p:spPr>
          <a:xfrm>
            <a:off x="19444981" y="19602697"/>
            <a:ext cx="1008112" cy="9945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1198" r="33174" b="6035"/>
          <a:stretch/>
        </p:blipFill>
        <p:spPr>
          <a:xfrm>
            <a:off x="19140546" y="3813767"/>
            <a:ext cx="1224136" cy="10801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1199" r="32458" b="12401"/>
          <a:stretch/>
        </p:blipFill>
        <p:spPr>
          <a:xfrm>
            <a:off x="19255471" y="12077718"/>
            <a:ext cx="1440160" cy="14261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1198" r="32458" b="9856"/>
          <a:stretch/>
        </p:blipFill>
        <p:spPr>
          <a:xfrm>
            <a:off x="2864866" y="18571259"/>
            <a:ext cx="2100893" cy="13485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1198" r="31742" b="7308"/>
          <a:stretch/>
        </p:blipFill>
        <p:spPr>
          <a:xfrm>
            <a:off x="5512932" y="14350474"/>
            <a:ext cx="1368152" cy="12716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2472" r="31742" b="6035"/>
          <a:stretch/>
        </p:blipFill>
        <p:spPr>
          <a:xfrm>
            <a:off x="12848864" y="3855711"/>
            <a:ext cx="1080120" cy="10878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5" t="12471" r="33174" b="6035"/>
          <a:stretch/>
        </p:blipFill>
        <p:spPr>
          <a:xfrm>
            <a:off x="5548505" y="3904240"/>
            <a:ext cx="1357730" cy="1544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781</TotalTime>
  <Words>259</Words>
  <Application>Microsoft Office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B Nazanin</vt:lpstr>
      <vt:lpstr>B Titr</vt:lpstr>
      <vt:lpstr>DejaVu Sans</vt:lpstr>
      <vt:lpstr>Impact</vt:lpstr>
      <vt:lpstr>Oswald</vt:lpstr>
      <vt:lpstr>StarSymbol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HP</cp:lastModifiedBy>
  <cp:revision>93</cp:revision>
  <dcterms:modified xsi:type="dcterms:W3CDTF">2019-10-05T18:53:41Z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